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3"/>
  </p:notesMasterIdLst>
  <p:sldIdLst>
    <p:sldId id="256" r:id="rId2"/>
    <p:sldId id="257" r:id="rId3"/>
    <p:sldId id="266" r:id="rId4"/>
    <p:sldId id="275" r:id="rId5"/>
    <p:sldId id="276" r:id="rId6"/>
    <p:sldId id="271" r:id="rId7"/>
    <p:sldId id="273" r:id="rId8"/>
    <p:sldId id="277" r:id="rId9"/>
    <p:sldId id="270" r:id="rId10"/>
    <p:sldId id="261" r:id="rId11"/>
    <p:sldId id="258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8A88"/>
    <a:srgbClr val="438086"/>
    <a:srgbClr val="FFFF4F"/>
    <a:srgbClr val="C3E74F"/>
    <a:srgbClr val="72AF2F"/>
    <a:srgbClr val="5A8B25"/>
    <a:srgbClr val="F6DC40"/>
    <a:srgbClr val="FD2F2F"/>
    <a:srgbClr val="00254B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/>
    <p:restoredTop sz="94088" autoAdjust="0"/>
  </p:normalViewPr>
  <p:slideViewPr>
    <p:cSldViewPr>
      <p:cViewPr varScale="1">
        <p:scale>
          <a:sx n="104" d="100"/>
          <a:sy n="104" d="100"/>
        </p:scale>
        <p:origin x="182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E451F-3E05-4335-B799-31A1CA24BC8E}" type="datetimeFigureOut">
              <a:rPr lang="de-DE" smtClean="0"/>
              <a:t>05.12.2023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F85D8-A6AA-4CB5-A30A-03B8A3653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83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7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78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087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695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916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F85D8-A6AA-4CB5-A30A-03B8A365335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34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hteck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hteck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hteck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hteck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Abgerundetes Rechteck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Abgerundetes Rechteck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hteck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hteck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hteck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2C2D4DF-9C07-4E8A-A9C8-699C3432BB19}" type="datetime1">
              <a:rPr lang="de-DE" smtClean="0"/>
              <a:t>05.12.2023</a:t>
            </a:fld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E567595-CCD6-4F78-8F27-840D13ABE7E3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6B5-51C5-4FE7-B623-37283DCE9607}" type="datetime1">
              <a:rPr lang="de-DE" smtClean="0"/>
              <a:t>05.12.2023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86873E8B-5625-A34E-AB1D-17DCC1E3BC34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1108-9016-4212-8567-2FCA934A2626}" type="datetime1">
              <a:rPr lang="de-DE" smtClean="0"/>
              <a:t>05.12.2023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EF4EF544-D00E-E040-834B-1AB2DC675130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5C24-D96E-4687-A8E5-4115C8070FE3}" type="datetime1">
              <a:rPr lang="de-DE" smtClean="0"/>
              <a:t>05.12.2023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63992" y="6391656"/>
            <a:ext cx="1988472" cy="365760"/>
          </a:xfr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A406-BDB6-48C3-AB72-8B738A1EB34F}" type="datetime1">
              <a:rPr lang="de-DE" smtClean="0"/>
              <a:t>05.12.2023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30DE54EF-D574-6C41-BDE5-35E8D23ABF8C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F66A-EFBE-4D86-B794-B531731BC1EE}" type="datetime1">
              <a:rPr lang="de-DE" smtClean="0"/>
              <a:t>05.12.2023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28A2B9AB-CEFC-4843-A8CE-9D77611F0E5F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7C69E42-4B2B-491B-A644-815082356129}" type="datetime1">
              <a:rPr lang="de-DE" smtClean="0"/>
              <a:t>05.12.2023</a:t>
            </a:fld>
            <a:endParaRPr lang="en-US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28" name="Fußzeilenplatzhalt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FEF4E230-B0C3-CC49-94BB-124CCF0FC893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28581BEF-411F-4C1C-828C-66B57363225F}" type="datetime1">
              <a:rPr lang="de-DE" smtClean="0"/>
              <a:t>05.12.2023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9B9422-82AE-1D4C-B6B0-865A4363077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E4652-83CF-48FF-B07A-5D300D4CA3EB}" type="datetime1">
              <a:rPr lang="de-DE" smtClean="0"/>
              <a:t>05.12.2023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87ADE735-D8CE-7144-BFF4-464CC69DD30A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A2C4E-E099-4331-8BC5-F5919D33FBB0}" type="datetime1">
              <a:rPr lang="de-DE" smtClean="0"/>
              <a:t>05.12.2023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E84BC76B-DD63-3D41-8021-753CA6CA5598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/>
              <a:t>Bild durch Klicken auf Symbol hinzufügen</a:t>
            </a:r>
            <a:endParaRPr kumimoji="0"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A2B8-1C71-4F87-BF98-FD09C9576A12}" type="datetime1">
              <a:rPr lang="de-DE" smtClean="0"/>
              <a:t>05.12.2023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016CFB8-94C7-8342-AE16-44CC68AE3215}"/>
              </a:ext>
            </a:extLst>
          </p:cNvPr>
          <p:cNvSpPr txBox="1">
            <a:spLocks/>
          </p:cNvSpPr>
          <p:nvPr userDrawn="1"/>
        </p:nvSpPr>
        <p:spPr>
          <a:xfrm>
            <a:off x="7063992" y="6391656"/>
            <a:ext cx="198847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00960-3D65-46F7-85EE-A2D8630D61E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hteck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hteck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hteck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hteck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Abgerundetes Rechteck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Abgerundetes Rechteck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hteck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6" name="Rechteck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7" name="Rechteck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hteck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hteck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hteck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/>
              <a:t>Textmasterformat bearbeiten</a:t>
            </a:r>
          </a:p>
          <a:p>
            <a:pPr lvl="1" eaLnBrk="1" latinLnBrk="0" hangingPunct="1"/>
            <a:r>
              <a:rPr kumimoji="0" lang="de-DE"/>
              <a:t>Zweite Ebene</a:t>
            </a:r>
          </a:p>
          <a:p>
            <a:pPr lvl="2" eaLnBrk="1" latinLnBrk="0" hangingPunct="1"/>
            <a:r>
              <a:rPr kumimoji="0" lang="de-DE"/>
              <a:t>Dritte Ebene</a:t>
            </a:r>
          </a:p>
          <a:p>
            <a:pPr lvl="3" eaLnBrk="1" latinLnBrk="0" hangingPunct="1"/>
            <a:r>
              <a:rPr kumimoji="0" lang="de-DE"/>
              <a:t>Vierte Ebene</a:t>
            </a:r>
          </a:p>
          <a:p>
            <a:pPr lvl="4" eaLnBrk="1" latinLnBrk="0" hangingPunct="1"/>
            <a:r>
              <a:rPr kumimoji="0" lang="de-DE"/>
              <a:t>Fünfte Ebene</a:t>
            </a:r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D83A9F74-EE4C-49D6-9661-C67699B6A199}" type="datetime1">
              <a:rPr lang="de-DE" smtClean="0"/>
              <a:t>05.12.2023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8800960-3D65-46F7-85EE-A2D8630D61E5}" type="slidenum">
              <a:rPr lang="en-US" smtClean="0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95536" y="760636"/>
            <a:ext cx="8352927" cy="1703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Bildanalyse und -verarbeitung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Projektpräsentation</a:t>
            </a:r>
          </a:p>
          <a:p>
            <a:pPr>
              <a:lnSpc>
                <a:spcPct val="150000"/>
              </a:lnSpc>
              <a:defRPr/>
            </a:pPr>
            <a:r>
              <a:rPr lang="de-D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Programmierung für KI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23528" y="4293096"/>
            <a:ext cx="4608512" cy="216024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 A1-1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de-DE" sz="1600" u="sng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Al-Atrash, Anas Abdelsaman Ramadan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Balczukat, Phil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Ferme, Larissa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Koch, Claus-Peter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Ysop, Dietmar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41DD58-48B2-5F4E-9AFE-53178492BD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0112" y="5013176"/>
            <a:ext cx="28765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0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700808"/>
            <a:ext cx="8496944" cy="4536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200"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Bildnachweise:</a:t>
            </a:r>
          </a:p>
          <a:p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de-DE" sz="12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sabinealtena.de</a:t>
            </a: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/schlagfertigkeit-teil-5-ich-haette-da-mal-eine-frage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92280" y="0"/>
            <a:ext cx="1844456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3DF837-5154-3748-BE37-0508884DB681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Quellen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3CD2BB6-F308-0943-846D-3F335C0AE898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05.12.2023</a:t>
            </a:fld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754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806FCC-D494-2845-8878-7912957F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96"/>
            <a:ext cx="9166520" cy="61653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568" y="2606928"/>
            <a:ext cx="8568952" cy="1008112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>
            <a:noAutofit/>
          </a:bodyPr>
          <a:lstStyle/>
          <a:p>
            <a:pPr algn="ctr"/>
            <a:r>
              <a:rPr lang="de-DE" sz="3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Vielen Dank für Ihre Aufmerksamkeit</a:t>
            </a:r>
            <a:endParaRPr lang="en-US" sz="3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97568" y="3573016"/>
            <a:ext cx="8546432" cy="576064"/>
          </a:xfrm>
          <a:solidFill>
            <a:schemeClr val="bg1">
              <a:alpha val="53000"/>
            </a:schemeClr>
          </a:solidFill>
          <a:effectLst>
            <a:softEdge rad="63500"/>
          </a:effectLst>
        </p:spPr>
        <p:txBody>
          <a:bodyPr vert="horz" anchor="ctr">
            <a:no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de-DE" sz="24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Für Rückfragen stehen wir gerne zur Verfügung.</a:t>
            </a:r>
            <a:endParaRPr lang="en-US" sz="240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236296" y="0"/>
            <a:ext cx="1700440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127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Halbbogen 4"/>
          <p:cNvSpPr/>
          <p:nvPr/>
        </p:nvSpPr>
        <p:spPr>
          <a:xfrm>
            <a:off x="-1116632" y="1196751"/>
            <a:ext cx="2520280" cy="5112569"/>
          </a:xfrm>
          <a:prstGeom prst="blockArc">
            <a:avLst>
              <a:gd name="adj1" fmla="val 16934234"/>
              <a:gd name="adj2" fmla="val 4526551"/>
              <a:gd name="adj3" fmla="val 0"/>
            </a:avLst>
          </a:prstGeom>
          <a:ln w="25400"/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10000"/>
        </p:spPr>
        <p:style>
          <a:lnRef idx="2">
            <a:schemeClr val="dk2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7" name="Gruppieren 6"/>
          <p:cNvGrpSpPr/>
          <p:nvPr/>
        </p:nvGrpSpPr>
        <p:grpSpPr>
          <a:xfrm>
            <a:off x="1026238" y="1589651"/>
            <a:ext cx="6786122" cy="399189"/>
            <a:chOff x="308133" y="199682"/>
            <a:chExt cx="7122059" cy="399189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8" name="Rechteck 7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308133" y="199682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Aufgabenstellung</a:t>
              </a:r>
            </a:p>
          </p:txBody>
        </p:sp>
      </p:grpSp>
      <p:sp>
        <p:nvSpPr>
          <p:cNvPr id="17" name="Ellipse 16"/>
          <p:cNvSpPr/>
          <p:nvPr/>
        </p:nvSpPr>
        <p:spPr>
          <a:xfrm>
            <a:off x="688638" y="1539752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1339835" y="2237723"/>
            <a:ext cx="6472525" cy="399189"/>
            <a:chOff x="669634" y="798817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9" name="Rechteck 18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>
              <a:off x="669634" y="798817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Projektmanagement</a:t>
              </a:r>
            </a:p>
          </p:txBody>
        </p:sp>
      </p:grpSp>
      <p:sp>
        <p:nvSpPr>
          <p:cNvPr id="16" name="Ellipse 15"/>
          <p:cNvSpPr/>
          <p:nvPr/>
        </p:nvSpPr>
        <p:spPr>
          <a:xfrm>
            <a:off x="986317" y="2187824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1" name="Gruppieren 20"/>
          <p:cNvGrpSpPr/>
          <p:nvPr/>
        </p:nvGrpSpPr>
        <p:grpSpPr>
          <a:xfrm>
            <a:off x="1475655" y="2885795"/>
            <a:ext cx="6336705" cy="399189"/>
            <a:chOff x="867736" y="1397513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2" name="Rechteck 21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867736" y="1397513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Programmarchitektur und Programmfluss</a:t>
              </a:r>
            </a:p>
          </p:txBody>
        </p:sp>
      </p:grpSp>
      <p:sp>
        <p:nvSpPr>
          <p:cNvPr id="12" name="Ellipse 11"/>
          <p:cNvSpPr/>
          <p:nvPr/>
        </p:nvSpPr>
        <p:spPr>
          <a:xfrm>
            <a:off x="1115616" y="2835896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4" name="Gruppieren 23"/>
          <p:cNvGrpSpPr/>
          <p:nvPr/>
        </p:nvGrpSpPr>
        <p:grpSpPr>
          <a:xfrm>
            <a:off x="1557311" y="3533867"/>
            <a:ext cx="6255050" cy="399189"/>
            <a:chOff x="930987" y="1996649"/>
            <a:chExt cx="6499204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5" name="Rechteck 24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930987" y="1996649"/>
              <a:ext cx="6499204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GUI – Graphical User Interface</a:t>
              </a:r>
            </a:p>
          </p:txBody>
        </p:sp>
      </p:grpSp>
      <p:sp>
        <p:nvSpPr>
          <p:cNvPr id="10" name="Ellipse 9"/>
          <p:cNvSpPr/>
          <p:nvPr/>
        </p:nvSpPr>
        <p:spPr>
          <a:xfrm>
            <a:off x="1187624" y="3483968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27" name="Gruppieren 26"/>
          <p:cNvGrpSpPr/>
          <p:nvPr/>
        </p:nvGrpSpPr>
        <p:grpSpPr>
          <a:xfrm>
            <a:off x="1475656" y="4181939"/>
            <a:ext cx="6336705" cy="399189"/>
            <a:chOff x="867736" y="2595784"/>
            <a:chExt cx="6562456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8" name="Rechteck 27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867736" y="2595784"/>
              <a:ext cx="6562456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Produktfeatures</a:t>
              </a:r>
            </a:p>
          </p:txBody>
        </p:sp>
      </p:grpSp>
      <p:sp>
        <p:nvSpPr>
          <p:cNvPr id="11" name="Ellipse 10"/>
          <p:cNvSpPr/>
          <p:nvPr/>
        </p:nvSpPr>
        <p:spPr>
          <a:xfrm>
            <a:off x="1115616" y="4132040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1331640" y="4797152"/>
            <a:ext cx="6480721" cy="399189"/>
            <a:chOff x="669634" y="3194480"/>
            <a:chExt cx="6760557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1" name="Rechteck 30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669634" y="3194480"/>
              <a:ext cx="6760557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Produktvideo</a:t>
              </a:r>
            </a:p>
          </p:txBody>
        </p:sp>
      </p:grpSp>
      <p:sp>
        <p:nvSpPr>
          <p:cNvPr id="13" name="Ellipse 12"/>
          <p:cNvSpPr/>
          <p:nvPr/>
        </p:nvSpPr>
        <p:spPr>
          <a:xfrm>
            <a:off x="986317" y="4747253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33" name="Gruppieren 32"/>
          <p:cNvGrpSpPr/>
          <p:nvPr/>
        </p:nvGrpSpPr>
        <p:grpSpPr>
          <a:xfrm>
            <a:off x="1010971" y="5445224"/>
            <a:ext cx="6801390" cy="399189"/>
            <a:chOff x="308133" y="3793616"/>
            <a:chExt cx="7122059" cy="399189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7000">
                <a:srgbClr val="94B2B9"/>
              </a:gs>
              <a:gs pos="0">
                <a:srgbClr val="438086"/>
              </a:gs>
              <a:gs pos="88000">
                <a:schemeClr val="accent1">
                  <a:tint val="23500"/>
                  <a:satMod val="160000"/>
                  <a:lumMod val="100000"/>
                  <a:alpha val="0"/>
                </a:schemeClr>
              </a:gs>
            </a:gsLst>
            <a:lin ang="0" scaled="1"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4" name="Rechteck 33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35" name="Rechteck 34"/>
            <p:cNvSpPr/>
            <p:nvPr/>
          </p:nvSpPr>
          <p:spPr>
            <a:xfrm>
              <a:off x="308133" y="3793616"/>
              <a:ext cx="7122059" cy="39918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6857" tIns="40640" rIns="40640" bIns="4064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Fragen</a:t>
              </a:r>
            </a:p>
          </p:txBody>
        </p:sp>
      </p:grpSp>
      <p:sp>
        <p:nvSpPr>
          <p:cNvPr id="14" name="Ellipse 13"/>
          <p:cNvSpPr/>
          <p:nvPr/>
        </p:nvSpPr>
        <p:spPr>
          <a:xfrm>
            <a:off x="688638" y="5395325"/>
            <a:ext cx="498986" cy="498986"/>
          </a:xfrm>
          <a:prstGeom prst="ellipse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2700" prstMaterial="flat">
            <a:bevelT w="177800" h="254000"/>
            <a:bevelB w="152400"/>
          </a:sp3d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hueOff val="0"/>
              <a:satOff val="0"/>
              <a:lumOff val="0"/>
              <a:alphaOff val="0"/>
            </a:schemeClr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05C15986-ABC6-B642-8450-E63F22E73D17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</a:p>
        </p:txBody>
      </p:sp>
      <p:sp>
        <p:nvSpPr>
          <p:cNvPr id="38" name="Foliennummernplatzhalter 5">
            <a:extLst>
              <a:ext uri="{FF2B5EF4-FFF2-40B4-BE49-F238E27FC236}">
                <a16:creationId xmlns:a16="http://schemas.microsoft.com/office/drawing/2014/main" id="{D295FB7F-C2A6-8746-8589-4F68CEAD9D5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05.12.2023</a:t>
            </a:fld>
            <a:endParaRPr lang="de-DE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45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714" y="476672"/>
            <a:ext cx="8229600" cy="576000"/>
          </a:xfrm>
        </p:spPr>
        <p:txBody>
          <a:bodyPr>
            <a:noAutofit/>
          </a:bodyPr>
          <a:lstStyle/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Aufgabenstellung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027931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Foliennummernplatzhalter 5"/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05.12.2023</a:t>
            </a:fld>
            <a:endParaRPr lang="de-DE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FECC5C0-56F4-A448-8B6D-F7A456525C99}"/>
              </a:ext>
            </a:extLst>
          </p:cNvPr>
          <p:cNvSpPr txBox="1"/>
          <p:nvPr/>
        </p:nvSpPr>
        <p:spPr>
          <a:xfrm>
            <a:off x="4883052" y="1513649"/>
            <a:ext cx="447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/>
              <a:t>Lastenheft /Software-Spezifikation)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C6E224-262A-5042-A3FC-3C303A6BFDEE}"/>
              </a:ext>
            </a:extLst>
          </p:cNvPr>
          <p:cNvSpPr/>
          <p:nvPr/>
        </p:nvSpPr>
        <p:spPr>
          <a:xfrm>
            <a:off x="294229" y="2171472"/>
            <a:ext cx="4572000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de-DE" sz="1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Grundlegende Bildbearbeitung:</a:t>
            </a: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Bilder laden und anzeigen, Bilder skalieren, Bilder zuschneiden, Bilder drehen und spiegeln, Bilder in Graustufen konvertieren, Bilder in verschiedenen Formaten abspeichern</a:t>
            </a:r>
          </a:p>
          <a:p>
            <a:pPr>
              <a:buFont typeface="+mj-lt"/>
              <a:buAutoNum type="arabicPeriod"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de-DE" sz="1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Bildfilter:</a:t>
            </a: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Unschärfe, Schärfen, Kantenentdeckung, Helligkeit und Kontrast anpassen, Farbfilter, etc.</a:t>
            </a:r>
          </a:p>
          <a:p>
            <a:pPr>
              <a:buFont typeface="+mj-lt"/>
              <a:buAutoNum type="arabicPeriod"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de-DE" sz="1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Objekterkennung:</a:t>
            </a: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Objekterkennung mit vortrainierten Modellen wie YOLO (</a:t>
            </a:r>
            <a:r>
              <a:rPr lang="de-DE" sz="12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2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</a:t>
            </a: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Look </a:t>
            </a:r>
            <a:r>
              <a:rPr lang="de-DE" sz="12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Once</a:t>
            </a: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Objekte extrahieren und geordnet abspeichern, Gesichter in Bildern erkennen und mit Namen beschriften</a:t>
            </a:r>
          </a:p>
          <a:p>
            <a:pPr>
              <a:buFont typeface="+mj-lt"/>
              <a:buAutoNum type="arabicPeriod"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de-DE" sz="1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Texterkennung (OCR):</a:t>
            </a: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Text aus Bildern extrahieren mit Optical </a:t>
            </a:r>
            <a:r>
              <a:rPr lang="de-DE" sz="12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Character</a:t>
            </a: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Recognition (OCR)-Bibliotheken wie </a:t>
            </a:r>
            <a:r>
              <a:rPr lang="de-DE" sz="12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Tesseract</a:t>
            </a: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endParaRPr lang="de-DE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de-DE" sz="1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Optimierung der GUI:</a:t>
            </a: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Entwerfen Sie eine benutzerfreundliche Oberfläche für die App, mit der Benutzer Bilder einfach hochladen, die gewünschten Funktionen auswählen und die Ergebnisse anzeigen können</a:t>
            </a:r>
            <a:endParaRPr lang="de-DE" sz="12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44B27C9-68F0-E44B-B644-2970AE651BC0}"/>
              </a:ext>
            </a:extLst>
          </p:cNvPr>
          <p:cNvCxnSpPr/>
          <p:nvPr/>
        </p:nvCxnSpPr>
        <p:spPr>
          <a:xfrm>
            <a:off x="4788024" y="1844824"/>
            <a:ext cx="0" cy="4464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6816777A-BD37-CC47-B8D5-C86804B00A01}"/>
              </a:ext>
            </a:extLst>
          </p:cNvPr>
          <p:cNvSpPr txBox="1"/>
          <p:nvPr/>
        </p:nvSpPr>
        <p:spPr>
          <a:xfrm>
            <a:off x="262098" y="1585174"/>
            <a:ext cx="436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Beispiele bzw. Minimalanforderung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C4CD0594-802F-7745-8ECB-6B6BBB9B498F}"/>
              </a:ext>
            </a:extLst>
          </p:cNvPr>
          <p:cNvSpPr/>
          <p:nvPr/>
        </p:nvSpPr>
        <p:spPr>
          <a:xfrm>
            <a:off x="4943482" y="2420888"/>
            <a:ext cx="3427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0" i="0" u="none" strike="noStrike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Rahmen um Bild hinzufügen</a:t>
            </a:r>
          </a:p>
          <a:p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Spiegelung </a:t>
            </a:r>
            <a:r>
              <a:rPr lang="de-DE" sz="12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Vert</a:t>
            </a:r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+ </a:t>
            </a:r>
            <a:r>
              <a:rPr lang="de-DE" sz="12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</a:t>
            </a:r>
            <a:endParaRPr lang="de-DE" sz="12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7066E5-CEC6-184F-A65A-6C5CA9B51BA0}"/>
              </a:ext>
            </a:extLst>
          </p:cNvPr>
          <p:cNvSpPr/>
          <p:nvPr/>
        </p:nvSpPr>
        <p:spPr>
          <a:xfrm>
            <a:off x="4943482" y="3068960"/>
            <a:ext cx="3427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0" i="0" u="none" strike="noStrike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tbd</a:t>
            </a:r>
            <a:endParaRPr lang="de-DE" sz="12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CD86FB7D-486C-0A42-9325-8C30A866FE0F}"/>
              </a:ext>
            </a:extLst>
          </p:cNvPr>
          <p:cNvSpPr/>
          <p:nvPr/>
        </p:nvSpPr>
        <p:spPr>
          <a:xfrm>
            <a:off x="4943482" y="3757486"/>
            <a:ext cx="3427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0" i="0" u="none" strike="noStrike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tbd</a:t>
            </a:r>
            <a:endParaRPr lang="de-DE" sz="12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07718757-DB06-164E-907E-92BA191EB327}"/>
              </a:ext>
            </a:extLst>
          </p:cNvPr>
          <p:cNvSpPr/>
          <p:nvPr/>
        </p:nvSpPr>
        <p:spPr>
          <a:xfrm>
            <a:off x="4943482" y="4725144"/>
            <a:ext cx="3427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0" i="0" u="none" strike="noStrike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tbd</a:t>
            </a:r>
            <a:endParaRPr lang="de-DE" sz="12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923601A-B1D1-6C4F-9E5C-7C15249CA054}"/>
              </a:ext>
            </a:extLst>
          </p:cNvPr>
          <p:cNvSpPr/>
          <p:nvPr/>
        </p:nvSpPr>
        <p:spPr>
          <a:xfrm>
            <a:off x="4943482" y="5589240"/>
            <a:ext cx="3427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0" i="0" u="none" strike="noStrike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tbd</a:t>
            </a:r>
            <a:endParaRPr lang="de-DE" sz="1200" b="0" i="0" u="none" strike="noStrike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55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Textfeld 32">
            <a:extLst>
              <a:ext uri="{FF2B5EF4-FFF2-40B4-BE49-F238E27FC236}">
                <a16:creationId xmlns:a16="http://schemas.microsoft.com/office/drawing/2014/main" id="{8FECC5C0-56F4-A448-8B6D-F7A456525C99}"/>
              </a:ext>
            </a:extLst>
          </p:cNvPr>
          <p:cNvSpPr txBox="1"/>
          <p:nvPr/>
        </p:nvSpPr>
        <p:spPr>
          <a:xfrm>
            <a:off x="2483768" y="3429000"/>
            <a:ext cx="37934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Agiles Projektmanagement</a:t>
            </a:r>
          </a:p>
          <a:p>
            <a:r>
              <a:rPr lang="de-DE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Scrum</a:t>
            </a:r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Sprints</a:t>
            </a:r>
          </a:p>
          <a:p>
            <a:r>
              <a:rPr lang="de-DE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PyCharm</a:t>
            </a:r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Community + </a:t>
            </a:r>
            <a:r>
              <a:rPr lang="de-DE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GitHub</a:t>
            </a:r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D22A5BA-6D58-2A43-9F8C-11E887ADE5DE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Projektmanagement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8AE2842D-5EB5-6C40-AED2-813217ECB961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05.12.2023</a:t>
            </a:fld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05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 - Graphical-User-Interface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05.12.2023</a:t>
            </a:fld>
            <a:endParaRPr lang="de-DE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54A2F81-F398-1B21-8C66-B350DE4C976C}"/>
              </a:ext>
            </a:extLst>
          </p:cNvPr>
          <p:cNvSpPr/>
          <p:nvPr/>
        </p:nvSpPr>
        <p:spPr>
          <a:xfrm>
            <a:off x="243119" y="2777520"/>
            <a:ext cx="1916464" cy="12275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0A9B22-A922-4D85-7ADB-CD9839E23BBD}"/>
              </a:ext>
            </a:extLst>
          </p:cNvPr>
          <p:cNvSpPr txBox="1"/>
          <p:nvPr/>
        </p:nvSpPr>
        <p:spPr>
          <a:xfrm>
            <a:off x="348310" y="2843693"/>
            <a:ext cx="1717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Standardfunktionen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7D663AC-AF63-FB9C-FF2E-995A695CE618}"/>
              </a:ext>
            </a:extLst>
          </p:cNvPr>
          <p:cNvSpPr/>
          <p:nvPr/>
        </p:nvSpPr>
        <p:spPr>
          <a:xfrm>
            <a:off x="2483470" y="2776522"/>
            <a:ext cx="1916464" cy="12275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B7DA265-4999-6B66-CC0D-4ADFE3D3D2F9}"/>
              </a:ext>
            </a:extLst>
          </p:cNvPr>
          <p:cNvSpPr/>
          <p:nvPr/>
        </p:nvSpPr>
        <p:spPr>
          <a:xfrm>
            <a:off x="4729743" y="2776522"/>
            <a:ext cx="1916464" cy="12275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DFAF018-D84F-C9E9-5912-4D979ACB9529}"/>
              </a:ext>
            </a:extLst>
          </p:cNvPr>
          <p:cNvSpPr/>
          <p:nvPr/>
        </p:nvSpPr>
        <p:spPr>
          <a:xfrm>
            <a:off x="6976016" y="2776522"/>
            <a:ext cx="1916464" cy="1227544"/>
          </a:xfrm>
          <a:prstGeom prst="rect">
            <a:avLst/>
          </a:prstGeom>
          <a:solidFill>
            <a:srgbClr val="488A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61E3D5F-C0BD-5865-F6EE-3AF74A0AF90B}"/>
              </a:ext>
            </a:extLst>
          </p:cNvPr>
          <p:cNvSpPr/>
          <p:nvPr/>
        </p:nvSpPr>
        <p:spPr>
          <a:xfrm>
            <a:off x="237194" y="2060848"/>
            <a:ext cx="8655284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Dear PyGUI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D5AD8C9-AA0A-4601-F8DE-117E91C88770}"/>
              </a:ext>
            </a:extLst>
          </p:cNvPr>
          <p:cNvSpPr txBox="1"/>
          <p:nvPr/>
        </p:nvSpPr>
        <p:spPr>
          <a:xfrm>
            <a:off x="2509673" y="2843693"/>
            <a:ext cx="1890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Erweiterte Funktionen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A6A5D13-0DFE-DE1E-8656-461EC9777AB0}"/>
              </a:ext>
            </a:extLst>
          </p:cNvPr>
          <p:cNvSpPr txBox="1"/>
          <p:nvPr/>
        </p:nvSpPr>
        <p:spPr>
          <a:xfrm>
            <a:off x="4881247" y="2843692"/>
            <a:ext cx="1613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Bildtransformation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FEABED2-B4AA-4D7A-32B5-4043546499CA}"/>
              </a:ext>
            </a:extLst>
          </p:cNvPr>
          <p:cNvSpPr txBox="1"/>
          <p:nvPr/>
        </p:nvSpPr>
        <p:spPr>
          <a:xfrm>
            <a:off x="7259223" y="2843692"/>
            <a:ext cx="1350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OCR und Video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6F03430-C935-71C8-C59A-761E4EEFE962}"/>
              </a:ext>
            </a:extLst>
          </p:cNvPr>
          <p:cNvSpPr/>
          <p:nvPr/>
        </p:nvSpPr>
        <p:spPr>
          <a:xfrm>
            <a:off x="4729743" y="2377161"/>
            <a:ext cx="4162737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OpenCV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6261EF5-57A2-AD30-31BF-8D1B051FE585}"/>
              </a:ext>
            </a:extLst>
          </p:cNvPr>
          <p:cNvSpPr/>
          <p:nvPr/>
        </p:nvSpPr>
        <p:spPr>
          <a:xfrm>
            <a:off x="467544" y="4509120"/>
            <a:ext cx="8432098" cy="276999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Viewport (Oberer Container)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ECF58A3-3FBE-D50A-A113-5B5E300F22CE}"/>
              </a:ext>
            </a:extLst>
          </p:cNvPr>
          <p:cNvSpPr/>
          <p:nvPr/>
        </p:nvSpPr>
        <p:spPr>
          <a:xfrm>
            <a:off x="683568" y="5254350"/>
            <a:ext cx="8216074" cy="276999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Main Window</a:t>
            </a:r>
          </a:p>
        </p:txBody>
      </p: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91156D88-F472-B289-7B88-485E547B0DCA}"/>
              </a:ext>
            </a:extLst>
          </p:cNvPr>
          <p:cNvCxnSpPr>
            <a:cxnSpLocks/>
            <a:stCxn id="17" idx="1"/>
            <a:endCxn id="18" idx="1"/>
          </p:cNvCxnSpPr>
          <p:nvPr/>
        </p:nvCxnSpPr>
        <p:spPr>
          <a:xfrm rot="10800000" flipH="1" flipV="1">
            <a:off x="467544" y="4647620"/>
            <a:ext cx="216024" cy="745230"/>
          </a:xfrm>
          <a:prstGeom prst="bentConnector3">
            <a:avLst>
              <a:gd name="adj1" fmla="val -1058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C7771F88-FD55-CC12-2F56-4379E7C64738}"/>
              </a:ext>
            </a:extLst>
          </p:cNvPr>
          <p:cNvSpPr/>
          <p:nvPr/>
        </p:nvSpPr>
        <p:spPr>
          <a:xfrm>
            <a:off x="1115615" y="5744289"/>
            <a:ext cx="7776863" cy="276999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Widgets</a:t>
            </a:r>
          </a:p>
        </p:txBody>
      </p: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0FB3A63B-4630-544C-EB16-03FAFE0A070C}"/>
              </a:ext>
            </a:extLst>
          </p:cNvPr>
          <p:cNvCxnSpPr>
            <a:stCxn id="18" idx="1"/>
            <a:endCxn id="24" idx="1"/>
          </p:cNvCxnSpPr>
          <p:nvPr/>
        </p:nvCxnSpPr>
        <p:spPr>
          <a:xfrm rot="10800000" flipH="1" flipV="1">
            <a:off x="683567" y="5392849"/>
            <a:ext cx="432047" cy="489939"/>
          </a:xfrm>
          <a:prstGeom prst="bentConnector3">
            <a:avLst>
              <a:gd name="adj1" fmla="val -529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eck 27">
            <a:extLst>
              <a:ext uri="{FF2B5EF4-FFF2-40B4-BE49-F238E27FC236}">
                <a16:creationId xmlns:a16="http://schemas.microsoft.com/office/drawing/2014/main" id="{661DCBB2-2E6E-20AB-7F4E-23500AC72145}"/>
              </a:ext>
            </a:extLst>
          </p:cNvPr>
          <p:cNvSpPr/>
          <p:nvPr/>
        </p:nvSpPr>
        <p:spPr>
          <a:xfrm>
            <a:off x="107504" y="1531596"/>
            <a:ext cx="8928992" cy="254359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52D3887-539D-5A10-2007-156D7C894E7A}"/>
              </a:ext>
            </a:extLst>
          </p:cNvPr>
          <p:cNvSpPr/>
          <p:nvPr/>
        </p:nvSpPr>
        <p:spPr>
          <a:xfrm>
            <a:off x="252068" y="1606035"/>
            <a:ext cx="8655284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atin typeface="Verdana" panose="020B0604030504040204" pitchFamily="34" charset="0"/>
                <a:ea typeface="Verdana" panose="020B0604030504040204" pitchFamily="34" charset="0"/>
              </a:rPr>
              <a:t>Bibliotheken</a:t>
            </a:r>
          </a:p>
        </p:txBody>
      </p:sp>
      <p:sp>
        <p:nvSpPr>
          <p:cNvPr id="30" name="Gleichschenkliges Dreieck 29">
            <a:extLst>
              <a:ext uri="{FF2B5EF4-FFF2-40B4-BE49-F238E27FC236}">
                <a16:creationId xmlns:a16="http://schemas.microsoft.com/office/drawing/2014/main" id="{E54C354B-CF31-E4E0-E2C9-B0CF0FF66EFD}"/>
              </a:ext>
            </a:extLst>
          </p:cNvPr>
          <p:cNvSpPr/>
          <p:nvPr/>
        </p:nvSpPr>
        <p:spPr>
          <a:xfrm rot="10800000">
            <a:off x="384168" y="1836062"/>
            <a:ext cx="216000" cy="216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leichschenkliges Dreieck 30">
            <a:extLst>
              <a:ext uri="{FF2B5EF4-FFF2-40B4-BE49-F238E27FC236}">
                <a16:creationId xmlns:a16="http://schemas.microsoft.com/office/drawing/2014/main" id="{AF623669-D2B6-9F8B-E5D1-875EA1B04CF6}"/>
              </a:ext>
            </a:extLst>
          </p:cNvPr>
          <p:cNvSpPr/>
          <p:nvPr/>
        </p:nvSpPr>
        <p:spPr>
          <a:xfrm rot="10800000">
            <a:off x="8543832" y="1833477"/>
            <a:ext cx="216000" cy="216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Gleichschenkliges Dreieck 31">
            <a:extLst>
              <a:ext uri="{FF2B5EF4-FFF2-40B4-BE49-F238E27FC236}">
                <a16:creationId xmlns:a16="http://schemas.microsoft.com/office/drawing/2014/main" id="{A94B6DD9-5195-1417-8692-5434D98FA8C3}"/>
              </a:ext>
            </a:extLst>
          </p:cNvPr>
          <p:cNvSpPr/>
          <p:nvPr/>
        </p:nvSpPr>
        <p:spPr>
          <a:xfrm rot="10800000">
            <a:off x="4464000" y="1852204"/>
            <a:ext cx="216000" cy="216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541AB7A-1489-0FB9-4B8A-DC1B4E3F962D}"/>
              </a:ext>
            </a:extLst>
          </p:cNvPr>
          <p:cNvSpPr/>
          <p:nvPr/>
        </p:nvSpPr>
        <p:spPr>
          <a:xfrm>
            <a:off x="107504" y="4197778"/>
            <a:ext cx="8928992" cy="218355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F0C258A-F0D3-8103-E0F4-E4B9CFF3F75B}"/>
              </a:ext>
            </a:extLst>
          </p:cNvPr>
          <p:cNvSpPr/>
          <p:nvPr/>
        </p:nvSpPr>
        <p:spPr>
          <a:xfrm>
            <a:off x="422965" y="3161846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643AB8F-575C-079D-91B0-6BEB4CC3E063}"/>
              </a:ext>
            </a:extLst>
          </p:cNvPr>
          <p:cNvSpPr/>
          <p:nvPr/>
        </p:nvSpPr>
        <p:spPr>
          <a:xfrm>
            <a:off x="470288" y="4787756"/>
            <a:ext cx="8432098" cy="211304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i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Enthält die Menubar mit weiteren Dialogen (z. B. Datei öffnen, Info etc.)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30B4EAE-2182-100C-F4B5-BD63A362F44B}"/>
              </a:ext>
            </a:extLst>
          </p:cNvPr>
          <p:cNvSpPr/>
          <p:nvPr/>
        </p:nvSpPr>
        <p:spPr>
          <a:xfrm>
            <a:off x="692811" y="3161846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AD16D706-5300-AAA8-B8C0-F3D1310E688E}"/>
              </a:ext>
            </a:extLst>
          </p:cNvPr>
          <p:cNvSpPr/>
          <p:nvPr/>
        </p:nvSpPr>
        <p:spPr>
          <a:xfrm>
            <a:off x="976317" y="3159618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6F92BBF-B7B6-90F2-703A-0886A15B9D7C}"/>
              </a:ext>
            </a:extLst>
          </p:cNvPr>
          <p:cNvSpPr/>
          <p:nvPr/>
        </p:nvSpPr>
        <p:spPr>
          <a:xfrm>
            <a:off x="1246197" y="3161846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D2475D8-B556-C0CD-C636-86B85C26F612}"/>
              </a:ext>
            </a:extLst>
          </p:cNvPr>
          <p:cNvSpPr/>
          <p:nvPr/>
        </p:nvSpPr>
        <p:spPr>
          <a:xfrm>
            <a:off x="1534401" y="3161846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376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4005044-6119-B940-AE5C-4288DC0CAEDD}"/>
              </a:ext>
            </a:extLst>
          </p:cNvPr>
          <p:cNvSpPr/>
          <p:nvPr/>
        </p:nvSpPr>
        <p:spPr>
          <a:xfrm>
            <a:off x="899592" y="2082880"/>
            <a:ext cx="2942870" cy="401041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87FCE4-6C1C-B641-9C18-F4BE18C6E67F}"/>
              </a:ext>
            </a:extLst>
          </p:cNvPr>
          <p:cNvSpPr txBox="1"/>
          <p:nvPr/>
        </p:nvSpPr>
        <p:spPr>
          <a:xfrm>
            <a:off x="795656" y="1864562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Main.py</a:t>
            </a:r>
            <a:endParaRPr lang="de-DE" sz="9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5380899-3A82-7042-8B74-40F9A6E05F74}"/>
              </a:ext>
            </a:extLst>
          </p:cNvPr>
          <p:cNvSpPr/>
          <p:nvPr/>
        </p:nvSpPr>
        <p:spPr>
          <a:xfrm>
            <a:off x="4475428" y="1772816"/>
            <a:ext cx="3985004" cy="194421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E776FD-E158-764B-93BC-F6DDCBAC98E1}"/>
              </a:ext>
            </a:extLst>
          </p:cNvPr>
          <p:cNvSpPr txBox="1"/>
          <p:nvPr/>
        </p:nvSpPr>
        <p:spPr>
          <a:xfrm>
            <a:off x="4451942" y="1531662"/>
            <a:ext cx="407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C429978-3636-4B4A-B4C7-6C0315F97873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Programmarchitektur / Programmfluss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EADBD5B-68C9-5845-B225-C48B319C3C56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05.12.2023</a:t>
            </a:fld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FCCFED3-6175-5045-9B84-29BF3B15CACA}"/>
              </a:ext>
            </a:extLst>
          </p:cNvPr>
          <p:cNvSpPr txBox="1"/>
          <p:nvPr/>
        </p:nvSpPr>
        <p:spPr>
          <a:xfrm>
            <a:off x="4571035" y="4985393"/>
            <a:ext cx="41825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Nicht für den OOP Ansatz entschieden, da keine Instanziierung nötig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EF439-D459-9642-9EAF-A220B1BE80A0}"/>
              </a:ext>
            </a:extLst>
          </p:cNvPr>
          <p:cNvSpPr/>
          <p:nvPr/>
        </p:nvSpPr>
        <p:spPr>
          <a:xfrm>
            <a:off x="1217841" y="2897475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laden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E5F43B-29E9-5C42-B15C-D49ABD38EFAF}"/>
              </a:ext>
            </a:extLst>
          </p:cNvPr>
          <p:cNvSpPr/>
          <p:nvPr/>
        </p:nvSpPr>
        <p:spPr>
          <a:xfrm>
            <a:off x="1217840" y="5517232"/>
            <a:ext cx="1265927" cy="3484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 exportieren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4AC7AA9-F15C-6E49-BD24-959B7EFEFB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5446292"/>
            <a:ext cx="433504" cy="490309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6664302-0A55-AF40-B030-8AC14A6C1854}"/>
              </a:ext>
            </a:extLst>
          </p:cNvPr>
          <p:cNvCxnSpPr>
            <a:cxnSpLocks/>
            <a:stCxn id="21" idx="3"/>
            <a:endCxn id="7" idx="1"/>
          </p:cNvCxnSpPr>
          <p:nvPr/>
        </p:nvCxnSpPr>
        <p:spPr>
          <a:xfrm>
            <a:off x="577922" y="3071691"/>
            <a:ext cx="6399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557152F-A044-E144-BF64-7AADDA9729ED}"/>
              </a:ext>
            </a:extLst>
          </p:cNvPr>
          <p:cNvSpPr txBox="1"/>
          <p:nvPr/>
        </p:nvSpPr>
        <p:spPr>
          <a:xfrm>
            <a:off x="161425" y="588986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85E4684-DB02-CC49-8CCA-BEF9579851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81" t="16993" r="30593" b="17192"/>
          <a:stretch/>
        </p:blipFill>
        <p:spPr>
          <a:xfrm>
            <a:off x="144418" y="2826536"/>
            <a:ext cx="433504" cy="490309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F4D0533-C369-2542-881B-FDB0E6107490}"/>
              </a:ext>
            </a:extLst>
          </p:cNvPr>
          <p:cNvCxnSpPr>
            <a:cxnSpLocks/>
            <a:stCxn id="16" idx="1"/>
            <a:endCxn id="11" idx="3"/>
          </p:cNvCxnSpPr>
          <p:nvPr/>
        </p:nvCxnSpPr>
        <p:spPr>
          <a:xfrm flipH="1" flipV="1">
            <a:off x="577922" y="5691447"/>
            <a:ext cx="6399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5843B4F-85D3-D04B-A3D0-B8DF7F9B3027}"/>
              </a:ext>
            </a:extLst>
          </p:cNvPr>
          <p:cNvSpPr txBox="1"/>
          <p:nvPr/>
        </p:nvSpPr>
        <p:spPr>
          <a:xfrm>
            <a:off x="161425" y="3265820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jpeg</a:t>
            </a:r>
            <a:endParaRPr lang="de-DE" sz="7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 sz="7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PNG</a:t>
            </a:r>
          </a:p>
          <a:p>
            <a:r>
              <a:rPr lang="de-DE" sz="7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Bitmap</a:t>
            </a:r>
          </a:p>
          <a:p>
            <a:r>
              <a:rPr lang="de-DE" sz="7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sp>
        <p:nvSpPr>
          <p:cNvPr id="30" name="Vordefinierter Prozess 29">
            <a:extLst>
              <a:ext uri="{FF2B5EF4-FFF2-40B4-BE49-F238E27FC236}">
                <a16:creationId xmlns:a16="http://schemas.microsoft.com/office/drawing/2014/main" id="{BBE63A27-7EDA-4C47-97A4-DE73AC46D789}"/>
              </a:ext>
            </a:extLst>
          </p:cNvPr>
          <p:cNvSpPr/>
          <p:nvPr/>
        </p:nvSpPr>
        <p:spPr>
          <a:xfrm>
            <a:off x="2419849" y="3740150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</a:t>
            </a:r>
          </a:p>
        </p:txBody>
      </p:sp>
      <p:sp>
        <p:nvSpPr>
          <p:cNvPr id="31" name="Vordefinierter Prozess 30">
            <a:extLst>
              <a:ext uri="{FF2B5EF4-FFF2-40B4-BE49-F238E27FC236}">
                <a16:creationId xmlns:a16="http://schemas.microsoft.com/office/drawing/2014/main" id="{B78B62F8-BAF9-A24D-A403-8538606A51CE}"/>
              </a:ext>
            </a:extLst>
          </p:cNvPr>
          <p:cNvSpPr/>
          <p:nvPr/>
        </p:nvSpPr>
        <p:spPr>
          <a:xfrm>
            <a:off x="2419849" y="4160101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</a:t>
            </a:r>
          </a:p>
        </p:txBody>
      </p:sp>
      <p:sp>
        <p:nvSpPr>
          <p:cNvPr id="32" name="Vordefinierter Prozess 31">
            <a:extLst>
              <a:ext uri="{FF2B5EF4-FFF2-40B4-BE49-F238E27FC236}">
                <a16:creationId xmlns:a16="http://schemas.microsoft.com/office/drawing/2014/main" id="{3922BD8A-0927-564C-BB5D-55B3B96EF032}"/>
              </a:ext>
            </a:extLst>
          </p:cNvPr>
          <p:cNvSpPr/>
          <p:nvPr/>
        </p:nvSpPr>
        <p:spPr>
          <a:xfrm>
            <a:off x="2419848" y="4555931"/>
            <a:ext cx="1265927" cy="348432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Bildfunktion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2EE50CB-D534-3B45-9EAB-6703EA0CB60D}"/>
              </a:ext>
            </a:extLst>
          </p:cNvPr>
          <p:cNvSpPr txBox="1"/>
          <p:nvPr/>
        </p:nvSpPr>
        <p:spPr>
          <a:xfrm>
            <a:off x="2897961" y="4926360"/>
            <a:ext cx="3097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A3A1C1D-B0D9-F04E-B6CB-4929B4B2CEB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flipH="1">
            <a:off x="1850804" y="3245907"/>
            <a:ext cx="1" cy="2271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47099D6-F82B-7D46-A69E-713168D3154E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3685776" y="3478540"/>
            <a:ext cx="1678314" cy="435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83614C7-375B-584D-993F-BA4181BEFFFF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3685776" y="3630940"/>
            <a:ext cx="1830714" cy="70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309C254-3D0B-C84D-AE93-540404C04653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3685775" y="3783340"/>
            <a:ext cx="1983116" cy="946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46D18E7-B4A6-E047-AB1F-5FCDA342F46E}"/>
              </a:ext>
            </a:extLst>
          </p:cNvPr>
          <p:cNvCxnSpPr>
            <a:cxnSpLocks/>
          </p:cNvCxnSpPr>
          <p:nvPr/>
        </p:nvCxnSpPr>
        <p:spPr>
          <a:xfrm>
            <a:off x="1835696" y="3783340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A1629-FCC4-E84E-8536-812A9E6B2703}"/>
              </a:ext>
            </a:extLst>
          </p:cNvPr>
          <p:cNvCxnSpPr>
            <a:cxnSpLocks/>
          </p:cNvCxnSpPr>
          <p:nvPr/>
        </p:nvCxnSpPr>
        <p:spPr>
          <a:xfrm flipH="1">
            <a:off x="1835696" y="3982628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5965165-62E1-8442-86EA-4D5505E1223D}"/>
              </a:ext>
            </a:extLst>
          </p:cNvPr>
          <p:cNvCxnSpPr>
            <a:cxnSpLocks/>
          </p:cNvCxnSpPr>
          <p:nvPr/>
        </p:nvCxnSpPr>
        <p:spPr>
          <a:xfrm flipH="1">
            <a:off x="1835696" y="478012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70C2024-1887-D044-8221-B949C56DADBF}"/>
              </a:ext>
            </a:extLst>
          </p:cNvPr>
          <p:cNvCxnSpPr>
            <a:cxnSpLocks/>
          </p:cNvCxnSpPr>
          <p:nvPr/>
        </p:nvCxnSpPr>
        <p:spPr>
          <a:xfrm flipH="1">
            <a:off x="1835696" y="4420083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8F783D1-7EC9-4E4E-B4D2-82E46A39DEB5}"/>
              </a:ext>
            </a:extLst>
          </p:cNvPr>
          <p:cNvCxnSpPr>
            <a:cxnSpLocks/>
          </p:cNvCxnSpPr>
          <p:nvPr/>
        </p:nvCxnSpPr>
        <p:spPr>
          <a:xfrm>
            <a:off x="1835696" y="4238495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7DB5CE69-0BC4-7140-96BB-B0C694978A5F}"/>
              </a:ext>
            </a:extLst>
          </p:cNvPr>
          <p:cNvCxnSpPr>
            <a:cxnSpLocks/>
          </p:cNvCxnSpPr>
          <p:nvPr/>
        </p:nvCxnSpPr>
        <p:spPr>
          <a:xfrm>
            <a:off x="1835696" y="4636107"/>
            <a:ext cx="556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Daten 51">
            <a:extLst>
              <a:ext uri="{FF2B5EF4-FFF2-40B4-BE49-F238E27FC236}">
                <a16:creationId xmlns:a16="http://schemas.microsoft.com/office/drawing/2014/main" id="{31302B24-7FF4-0C48-BF9A-25C229FF0ACB}"/>
              </a:ext>
            </a:extLst>
          </p:cNvPr>
          <p:cNvSpPr/>
          <p:nvPr/>
        </p:nvSpPr>
        <p:spPr>
          <a:xfrm>
            <a:off x="1217841" y="2272131"/>
            <a:ext cx="1265927" cy="348432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</a:t>
            </a:r>
            <a:r>
              <a:rPr lang="de-DE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Bib</a:t>
            </a:r>
            <a:endParaRPr lang="de-DE" sz="120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1A96D74-D7F6-1C49-A8D9-16B5EF9830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850805" y="2620563"/>
            <a:ext cx="0" cy="276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659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Programmbibliotheken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05.12.2023</a:t>
            </a:fld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2AC3A7A-CAF9-134F-B636-CCC2616E98DC}"/>
              </a:ext>
            </a:extLst>
          </p:cNvPr>
          <p:cNvSpPr txBox="1"/>
          <p:nvPr/>
        </p:nvSpPr>
        <p:spPr>
          <a:xfrm>
            <a:off x="597844" y="2852936"/>
            <a:ext cx="7430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Unsere genutzten Programm-Bibliotheken vorstellen</a:t>
            </a:r>
          </a:p>
          <a:p>
            <a:pPr marL="285750" indent="-285750">
              <a:buFontTx/>
              <a:buChar char="-"/>
            </a:pPr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Welche haben wir genutzt?</a:t>
            </a:r>
          </a:p>
          <a:p>
            <a:pPr marL="285750" indent="-285750">
              <a:buFontTx/>
              <a:buChar char="-"/>
            </a:pPr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Was beinhalten sie (grob ?</a:t>
            </a:r>
          </a:p>
          <a:p>
            <a:pPr marL="285750" indent="-285750">
              <a:buFontTx/>
              <a:buChar char="-"/>
            </a:pPr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Für welche Tasks haben wir sie verwendet</a:t>
            </a:r>
          </a:p>
          <a:p>
            <a:pPr marL="285750" indent="-285750">
              <a:buFontTx/>
              <a:buChar char="-"/>
            </a:pPr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Gab es mehrere Möglichkeiten, warum haben wir uns für welche entschieden?</a:t>
            </a:r>
          </a:p>
        </p:txBody>
      </p:sp>
    </p:spTree>
    <p:extLst>
      <p:ext uri="{BB962C8B-B14F-4D97-AF65-F5344CB8AC3E}">
        <p14:creationId xmlns:p14="http://schemas.microsoft.com/office/powerpoint/2010/main" val="201114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308304" y="0"/>
            <a:ext cx="1628432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fld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graphicFrame>
        <p:nvGraphicFramePr>
          <p:cNvPr id="44" name="Tabelle 43"/>
          <p:cNvGraphicFramePr>
            <a:graphicFrameLocks noGrp="1"/>
          </p:cNvGraphicFramePr>
          <p:nvPr/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DA5D9FD0-B213-B346-9476-616B4148293D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Herausforderungen &amp; </a:t>
            </a:r>
            <a:r>
              <a:rPr lang="de-DE" sz="28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Lessons</a:t>
            </a:r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28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Learned</a:t>
            </a:r>
            <a:endParaRPr lang="de-DE" sz="2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1E88F59-7B0D-B74E-A171-2F9B6340957F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05.12.2023</a:t>
            </a:fld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2AC3A7A-CAF9-134F-B636-CCC2616E98DC}"/>
              </a:ext>
            </a:extLst>
          </p:cNvPr>
          <p:cNvSpPr txBox="1"/>
          <p:nvPr/>
        </p:nvSpPr>
        <p:spPr>
          <a:xfrm>
            <a:off x="597844" y="2852936"/>
            <a:ext cx="74305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Welche Arbeitspakete waren komplex(er als gedacht)</a:t>
            </a:r>
          </a:p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Wie haben wir die Probleme gelöst?</a:t>
            </a:r>
          </a:p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Wie hat das Projektmanagement und die Arbeitsteilung und Abstimmung geklappt?</a:t>
            </a:r>
          </a:p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Was würden wir beim nächsten Mal anders machen?</a:t>
            </a:r>
          </a:p>
          <a:p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Wie könnte man unser Programm noch weiter verbessern?</a:t>
            </a:r>
          </a:p>
        </p:txBody>
      </p:sp>
    </p:spTree>
    <p:extLst>
      <p:ext uri="{BB962C8B-B14F-4D97-AF65-F5344CB8AC3E}">
        <p14:creationId xmlns:p14="http://schemas.microsoft.com/office/powerpoint/2010/main" val="4140100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164288" y="0"/>
            <a:ext cx="1772448" cy="368032"/>
          </a:xfrm>
        </p:spPr>
        <p:txBody>
          <a:bodyPr/>
          <a:lstStyle/>
          <a:p>
            <a:r>
              <a:rPr lang="de-DE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Seite </a:t>
            </a:r>
            <a:fld id="{538D1101-B71C-42C1-B823-1158DE9643FE}" type="slidenum">
              <a:rPr lang="de-DE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fld>
            <a:endParaRPr lang="de-D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4715"/>
              </p:ext>
            </p:extLst>
          </p:nvPr>
        </p:nvGraphicFramePr>
        <p:xfrm>
          <a:off x="0" y="1057816"/>
          <a:ext cx="9144002" cy="335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38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AD18ADAA-B318-9D41-A82D-BC6358346B90}"/>
              </a:ext>
            </a:extLst>
          </p:cNvPr>
          <p:cNvSpPr txBox="1">
            <a:spLocks/>
          </p:cNvSpPr>
          <p:nvPr/>
        </p:nvSpPr>
        <p:spPr>
          <a:xfrm>
            <a:off x="63714" y="476672"/>
            <a:ext cx="8229600" cy="576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Produktvideo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51BB5F0C-E5D9-1243-8E65-802B5454CFB5}"/>
              </a:ext>
            </a:extLst>
          </p:cNvPr>
          <p:cNvSpPr txBox="1">
            <a:spLocks/>
          </p:cNvSpPr>
          <p:nvPr/>
        </p:nvSpPr>
        <p:spPr>
          <a:xfrm>
            <a:off x="63248" y="-27384"/>
            <a:ext cx="1052368" cy="368032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C4396-D0DB-BD49-A0C3-3154A442088E}" type="datetime1">
              <a:rPr lang="de-DE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05.12.2023</a:t>
            </a:fld>
            <a:endParaRPr lang="de-DE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C76E595-669A-1C4A-8134-3249A88E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4142" y="2708920"/>
            <a:ext cx="2595716" cy="259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83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hea">
  <a:themeElements>
    <a:clrScheme name="Rhea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Rhea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he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0</TotalTime>
  <Words>412</Words>
  <Application>Microsoft Office PowerPoint</Application>
  <PresentationFormat>Bildschirmpräsentation (4:3)</PresentationFormat>
  <Paragraphs>114</Paragraphs>
  <Slides>11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8" baseType="lpstr">
      <vt:lpstr>Arial</vt:lpstr>
      <vt:lpstr>Calibri</vt:lpstr>
      <vt:lpstr>Georgia</vt:lpstr>
      <vt:lpstr>Trebuchet MS</vt:lpstr>
      <vt:lpstr>Verdana</vt:lpstr>
      <vt:lpstr>Wingdings 2</vt:lpstr>
      <vt:lpstr>Rhea</vt:lpstr>
      <vt:lpstr>PowerPoint-Präsentation</vt:lpstr>
      <vt:lpstr>PowerPoint-Präsentation</vt:lpstr>
      <vt:lpstr>Aufgabenstellung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 für Ihre Aufmerksamkeit</vt:lpstr>
    </vt:vector>
  </TitlesOfParts>
  <Company>Elster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Balczukat, Phil</dc:creator>
  <cp:lastModifiedBy>Dietmar Ysop</cp:lastModifiedBy>
  <cp:revision>282</cp:revision>
  <dcterms:created xsi:type="dcterms:W3CDTF">2012-01-31T07:49:28Z</dcterms:created>
  <dcterms:modified xsi:type="dcterms:W3CDTF">2023-12-05T18:55:54Z</dcterms:modified>
</cp:coreProperties>
</file>